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34"/>
  </p:notesMasterIdLst>
  <p:sldIdLst>
    <p:sldId id="257" r:id="rId3"/>
    <p:sldId id="258" r:id="rId4"/>
    <p:sldId id="263" r:id="rId5"/>
    <p:sldId id="264" r:id="rId6"/>
    <p:sldId id="265" r:id="rId7"/>
    <p:sldId id="266" r:id="rId8"/>
    <p:sldId id="282" r:id="rId9"/>
    <p:sldId id="283" r:id="rId10"/>
    <p:sldId id="284" r:id="rId11"/>
    <p:sldId id="285" r:id="rId12"/>
    <p:sldId id="286" r:id="rId13"/>
    <p:sldId id="287" r:id="rId14"/>
    <p:sldId id="267" r:id="rId15"/>
    <p:sldId id="268" r:id="rId16"/>
    <p:sldId id="269" r:id="rId17"/>
    <p:sldId id="270" r:id="rId18"/>
    <p:sldId id="288" r:id="rId19"/>
    <p:sldId id="289" r:id="rId20"/>
    <p:sldId id="290" r:id="rId21"/>
    <p:sldId id="291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68" autoAdjust="0"/>
    <p:restoredTop sz="85732" autoAdjust="0"/>
  </p:normalViewPr>
  <p:slideViewPr>
    <p:cSldViewPr>
      <p:cViewPr varScale="1">
        <p:scale>
          <a:sx n="71" d="100"/>
          <a:sy n="71" d="100"/>
        </p:scale>
        <p:origin x="-966" y="-90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97ABC-A23C-4482-9624-8E93BB1CDD6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DDC24-A347-473F-AF78-4C95F4379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3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919" y="2130427"/>
            <a:ext cx="777375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838" y="3886200"/>
            <a:ext cx="6401912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59937-2BA7-4632-BCC8-2159C0D3800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98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8741E-E478-4720-BEB2-5370E0A16D4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88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1864" y="0"/>
            <a:ext cx="2221298" cy="685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7969" y="0"/>
            <a:ext cx="6511469" cy="6858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8336-231B-49DA-A3D1-FA3D8E8CB28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21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" y="2"/>
            <a:ext cx="7634025" cy="798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0870" y="1066800"/>
            <a:ext cx="874229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870" y="4038600"/>
            <a:ext cx="874229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8111F-3765-4E2C-A8F6-00FA2E3230F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94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7969" y="0"/>
            <a:ext cx="8885193" cy="6858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4DA6D-CC8E-4FC4-BFC0-0753A73DB99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172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" y="2"/>
            <a:ext cx="7634025" cy="798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0870" y="1066800"/>
            <a:ext cx="8742293" cy="57912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33EC-1C48-4F64-9194-23E556F9F8F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16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0" y="2"/>
            <a:ext cx="7634025" cy="798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68" y="1066800"/>
            <a:ext cx="4294934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98230" y="1066800"/>
            <a:ext cx="429493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250870" y="4038600"/>
            <a:ext cx="8742293" cy="2819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81E98-5FD9-40DD-B165-D3F6280A6E6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67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199" y="1122363"/>
            <a:ext cx="6859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199" y="3602038"/>
            <a:ext cx="6859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59937-2BA7-4632-BCC8-2159C0D3800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5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4D7FC-2AF2-47DC-8275-19DD9115EC2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83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96" y="1709739"/>
            <a:ext cx="788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996" y="4589464"/>
            <a:ext cx="788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1D3D-C509-4ADE-B9BB-DEC4024E0AB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4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759" y="1825625"/>
            <a:ext cx="388687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954" y="1825625"/>
            <a:ext cx="388687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DB319-CE13-4784-864D-49ECD4A3F712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09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4D7FC-2AF2-47DC-8275-19DD9115EC2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717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0" y="365126"/>
            <a:ext cx="788807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951" y="1681163"/>
            <a:ext cx="3869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51" y="2505075"/>
            <a:ext cx="38690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954" y="1681163"/>
            <a:ext cx="38880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954" y="2505075"/>
            <a:ext cx="388806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65DCFE-F117-47A0-B8B4-F0EF81D529B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81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34E645-619E-417E-917C-C2CBF7D0C53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47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43A92-0816-4E99-8F66-57A376C958D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7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066" y="987426"/>
            <a:ext cx="462995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1517B6-5171-44E1-AECF-E887990A503B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41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066" y="987426"/>
            <a:ext cx="462995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5C1F8-7AAB-4D71-B350-7E3753066EC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8741E-E478-4720-BEB2-5370E0A16D4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5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4812" y="365125"/>
            <a:ext cx="1972017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759" y="365125"/>
            <a:ext cx="580173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A8336-231B-49DA-A3D1-FA3D8E8CB28F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9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8" y="4406902"/>
            <a:ext cx="77737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8" y="2906713"/>
            <a:ext cx="77737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31D3D-C509-4ADE-B9BB-DEC4024E0AB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375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868" y="1066800"/>
            <a:ext cx="4294934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98230" y="1066800"/>
            <a:ext cx="4294933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DB319-CE13-4784-864D-49ECD4A3F71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40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80" y="274638"/>
            <a:ext cx="823102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80" y="1535113"/>
            <a:ext cx="40408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80" y="2174875"/>
            <a:ext cx="40408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833" y="1535113"/>
            <a:ext cx="40424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833" y="2174875"/>
            <a:ext cx="404247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5DCFE-F117-47A0-B8B4-F0EF81D529B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084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4E645-619E-417E-917C-C2CBF7D0C53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77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43A92-0816-4E99-8F66-57A376C958D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139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80" y="273050"/>
            <a:ext cx="30088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671" y="273052"/>
            <a:ext cx="51126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80" y="1435102"/>
            <a:ext cx="30088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517B6-5171-44E1-AECF-E887990A503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5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599" y="4800600"/>
            <a:ext cx="54873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599" y="612775"/>
            <a:ext cx="54873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599" y="5367338"/>
            <a:ext cx="54873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5C1F8-7AAB-4D71-B350-7E3753066EC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8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tile tx="0" ty="0" sx="63000" sy="63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70" y="2"/>
            <a:ext cx="7634025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70" y="1066800"/>
            <a:ext cx="8742293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77196" y="6524627"/>
            <a:ext cx="250868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latin typeface="+mn-lt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79347199-803C-4480-9257-05EAE2BC3311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4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63000" sy="63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759" y="365126"/>
            <a:ext cx="78880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759" y="1825625"/>
            <a:ext cx="78880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759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9476" y="6356351"/>
            <a:ext cx="308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072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79347199-803C-4480-9257-05EAE2BC3311}" type="slidenum">
              <a:rPr lang="en-GB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914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uthenia.ru/folklore/samoylova3.htm" TargetMode="Externa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20466" y="476672"/>
            <a:ext cx="7131703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dirty="0"/>
              <a:t>МИНИСТЕРСТВО ОБРАЗОВАНИЯ, </a:t>
            </a:r>
            <a:r>
              <a:rPr lang="ru-RU" dirty="0" smtClean="0"/>
              <a:t>НАУКИ И </a:t>
            </a:r>
            <a:r>
              <a:rPr lang="ru-RU" dirty="0"/>
              <a:t>ИННОВАЦИОННОЙ ПОЛИТИКИ </a:t>
            </a:r>
            <a:endParaRPr lang="ru-RU" dirty="0" smtClean="0"/>
          </a:p>
          <a:p>
            <a:pPr algn="ctr"/>
            <a:r>
              <a:rPr lang="ru-RU" dirty="0" smtClean="0"/>
              <a:t>НОВОСИБИРСКОЙ </a:t>
            </a:r>
            <a:r>
              <a:rPr lang="ru-RU" dirty="0"/>
              <a:t>ОБЛАСТИ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31504" y="1340768"/>
            <a:ext cx="69737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Интернет как сфера</a:t>
            </a:r>
            <a:b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распространения идеологии</a:t>
            </a:r>
            <a:b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терроризма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1" name="Picture 2" descr="C:\Users\fremen\Desktop\Логотип НГПУ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556792"/>
            <a:ext cx="936104" cy="75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54279" y="5366826"/>
            <a:ext cx="3349867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>
              <a:spcBef>
                <a:spcPct val="0"/>
              </a:spcBef>
            </a:pPr>
            <a:r>
              <a:rPr lang="ru-RU" altLang="ru-RU" sz="2000" b="1" dirty="0" smtClean="0"/>
              <a:t>ГОЛОВИН</a:t>
            </a:r>
          </a:p>
          <a:p>
            <a:pPr algn="ctr">
              <a:spcBef>
                <a:spcPct val="0"/>
              </a:spcBef>
            </a:pPr>
            <a:r>
              <a:rPr lang="ru-RU" altLang="ru-RU" sz="2000" b="1" dirty="0" smtClean="0"/>
              <a:t>Михаил Сергеевич</a:t>
            </a:r>
            <a:endParaRPr lang="ru-RU" altLang="ru-RU" sz="2000" b="1" dirty="0"/>
          </a:p>
          <a:p>
            <a:pPr algn="ctr">
              <a:spcBef>
                <a:spcPct val="0"/>
              </a:spcBef>
            </a:pPr>
            <a:endParaRPr lang="ru-RU" altLang="ru-RU" sz="800" dirty="0" smtClean="0"/>
          </a:p>
          <a:p>
            <a:pPr algn="ctr"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1"/>
                </a:solidFill>
              </a:rPr>
              <a:t>канд. биол. наук, </a:t>
            </a:r>
          </a:p>
          <a:p>
            <a:pPr algn="ctr"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1"/>
                </a:solidFill>
              </a:rPr>
              <a:t>доцент НГПУ</a:t>
            </a:r>
            <a:endParaRPr lang="ru-RU" altLang="ru-RU" sz="20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01847" y="5366826"/>
            <a:ext cx="3349867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>
              <a:spcBef>
                <a:spcPct val="0"/>
              </a:spcBef>
            </a:pPr>
            <a:r>
              <a:rPr lang="ru-RU" altLang="ru-RU" sz="2000" b="1" dirty="0" smtClean="0"/>
              <a:t>САЖЕНИН</a:t>
            </a:r>
          </a:p>
          <a:p>
            <a:pPr algn="ctr">
              <a:spcBef>
                <a:spcPct val="0"/>
              </a:spcBef>
            </a:pPr>
            <a:r>
              <a:rPr lang="ru-RU" altLang="ru-RU" sz="2000" b="1" dirty="0" smtClean="0"/>
              <a:t>Игорь Игоревич</a:t>
            </a:r>
          </a:p>
          <a:p>
            <a:pPr algn="ctr">
              <a:spcBef>
                <a:spcPct val="0"/>
              </a:spcBef>
            </a:pPr>
            <a:endParaRPr lang="ru-RU" altLang="ru-RU" sz="800" b="1" dirty="0"/>
          </a:p>
          <a:p>
            <a:pPr algn="ctr"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1"/>
                </a:solidFill>
              </a:rPr>
              <a:t>канд. </a:t>
            </a:r>
            <a:r>
              <a:rPr lang="ru-RU" altLang="ru-RU" sz="2000" dirty="0" err="1" smtClean="0">
                <a:solidFill>
                  <a:schemeClr val="tx1"/>
                </a:solidFill>
              </a:rPr>
              <a:t>филол</a:t>
            </a:r>
            <a:r>
              <a:rPr lang="ru-RU" altLang="ru-RU" sz="2000" dirty="0" smtClean="0">
                <a:solidFill>
                  <a:schemeClr val="tx1"/>
                </a:solidFill>
              </a:rPr>
              <a:t>. наук, </a:t>
            </a:r>
          </a:p>
          <a:p>
            <a:pPr algn="ctr"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1"/>
                </a:solidFill>
              </a:rPr>
              <a:t>доцент НГПУ</a:t>
            </a:r>
            <a:endParaRPr lang="ru-RU" altLang="ru-RU" sz="2000" dirty="0">
              <a:solidFill>
                <a:schemeClr val="tx1"/>
              </a:solidFill>
            </a:endParaRPr>
          </a:p>
        </p:txBody>
      </p:sp>
      <p:pic>
        <p:nvPicPr>
          <p:cNvPr id="9" name="Picture 5" descr="D:\ФОТО ВИДЕО\ФОТО\фото 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3" b="15843"/>
          <a:stretch/>
        </p:blipFill>
        <p:spPr bwMode="auto">
          <a:xfrm>
            <a:off x="2700287" y="3573016"/>
            <a:ext cx="1457849" cy="145784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C:\Users\пк\Desktop\Я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5" r="886" b="32227"/>
          <a:stretch/>
        </p:blipFill>
        <p:spPr bwMode="auto">
          <a:xfrm>
            <a:off x="5847855" y="3573014"/>
            <a:ext cx="1457849" cy="145784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21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2"/>
          <p:cNvSpPr>
            <a:spLocks noGrp="1"/>
          </p:cNvSpPr>
          <p:nvPr>
            <p:ph idx="1"/>
          </p:nvPr>
        </p:nvSpPr>
        <p:spPr>
          <a:xfrm>
            <a:off x="468338" y="1628800"/>
            <a:ext cx="7992888" cy="417646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Запрещается использование в СМИ: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arenR"/>
            </a:pP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скрытых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вставок и иных технических приемов и способов распространения информации, воздействующих на подсознание людей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и/или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оказывающих вредное влияние на их здоровье, а равно распространение информации об общественном объединении или иной организации, включенных в опубликованный перечень общественных и религиозных объединений, иных организаций, в отношении которых судом принято решение о ликвидации или запрете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деятельности</a:t>
            </a: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Font typeface="Arial" charset="0"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96133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218190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/>
          <p:cNvSpPr>
            <a:spLocks noGrp="1"/>
          </p:cNvSpPr>
          <p:nvPr>
            <p:ph idx="1"/>
          </p:nvPr>
        </p:nvSpPr>
        <p:spPr>
          <a:xfrm>
            <a:off x="468338" y="1844824"/>
            <a:ext cx="8424936" cy="50131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Запрещается использование в СМИ: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arenR" startAt="2"/>
            </a:pP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распространение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в СМИ сведений о способах, методах разработки, изготовления и использования, местах приобретения наркотических средств, психотропных веществ и их </a:t>
            </a:r>
            <a:r>
              <a:rPr lang="ru-RU" altLang="ru-RU" sz="2400" dirty="0" err="1">
                <a:latin typeface="Arial" pitchFamily="34" charset="0"/>
                <a:cs typeface="Arial" pitchFamily="34" charset="0"/>
              </a:rPr>
              <a:t>прекурсоров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, пропаганда каких-либо преимуществ использования отдельных наркотических средств, психотропных веществ, а также распространение иной информации, распространение которой запрещено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федеральными законами;</a:t>
            </a:r>
            <a:endParaRPr lang="ru-RU" alt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96133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89236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/>
          <p:cNvSpPr>
            <a:spLocks noGrp="1"/>
          </p:cNvSpPr>
          <p:nvPr>
            <p:ph idx="1"/>
          </p:nvPr>
        </p:nvSpPr>
        <p:spPr>
          <a:xfrm>
            <a:off x="360040" y="1368152"/>
            <a:ext cx="8749258" cy="5517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Запрещается использование в СМИ:</a:t>
            </a:r>
          </a:p>
          <a:p>
            <a:pPr marL="457200" indent="-457200">
              <a:buFont typeface="+mj-lt"/>
              <a:buAutoNum type="arabicParenR" startAt="3"/>
            </a:pP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освещении контртеррористической операции запрещается распространение в СМИ сведений о специальных средствах, технических приемах и тактике проведения такой операции, если их распространение может препятствовать проведению контртеррористической операции. Сведения о сотрудниках специальных подразделений, лицах, оказывающих содействие в проведении такой операции, выявлении, предупреждении, пресечении и раскрытии террористического акта,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о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членах семей указанных лиц могут быть преданы огласке в соответствии с законодательными актами РФ о государственной тайне и персональных данных.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12157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421729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684362" y="1628800"/>
            <a:ext cx="7920880" cy="46085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Интернет – место обсуждения террористических актов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«всеми желающими», что в дальнейшем приводит к призывам ксенофобов, оскорблениям и т. д. Это обусловливает необходимость привлечения научной социологии и профессионального анализа терактов.</a:t>
            </a:r>
          </a:p>
          <a:p>
            <a:pPr marL="263525" indent="0">
              <a:lnSpc>
                <a:spcPct val="10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Социология –</a:t>
            </a:r>
            <a:r>
              <a:rPr lang="ru-RU" sz="2400" dirty="0" smtClean="0">
                <a:latin typeface="Calibri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социально-гуманитарная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наука, имеющая ряд общих черт как с естественными, так и с гуманитарными науками (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экономикой, политологией, правовыми науками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психологией, философией, этнографией, историей, археологией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т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д.).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84165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22622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>
          <a:xfrm>
            <a:off x="468338" y="1556792"/>
            <a:ext cx="6970603" cy="393385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Интернет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инструмент для изучения новых достижений науки, техники и технологий.</a:t>
            </a:r>
          </a:p>
          <a:p>
            <a:pPr marL="263525" indent="0">
              <a:lnSpc>
                <a:spcPct val="100000"/>
              </a:lnSpc>
              <a:spcBef>
                <a:spcPts val="180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Мир и людей нельзя воспринимать как шахматную доску с фигурами, иначе международный терроризм будет только наращивать свою поражающую, самоубийственную по отношению ко всему человечеству мощь.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978" y="4878885"/>
            <a:ext cx="2867648" cy="196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84165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7048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756370" y="1881736"/>
            <a:ext cx="7616443" cy="288032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Интернет как двигатель научно-технического прогресса.</a:t>
            </a:r>
          </a:p>
          <a:p>
            <a:pPr marL="263525" indent="0">
              <a:lnSpc>
                <a:spcPct val="100000"/>
              </a:lnSpc>
              <a:buFont typeface="Arial" charset="0"/>
              <a:buNone/>
            </a:pPr>
            <a:r>
              <a:rPr lang="ru-RU" sz="2400" dirty="0" smtClean="0">
                <a:solidFill>
                  <a:srgbClr val="001132"/>
                </a:solidFill>
                <a:latin typeface="Arial" pitchFamily="34" charset="0"/>
                <a:cs typeface="Arial" pitchFamily="34" charset="0"/>
              </a:rPr>
              <a:t>Научно-технический прогресс в глобальных масштабах обогнал к настоящему времени нравственно-этическое и культурное развитие человечества в целом.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32" y="4783504"/>
            <a:ext cx="2847956" cy="207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68141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97229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188417" y="332656"/>
            <a:ext cx="7328411" cy="111965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Факторы, влияющие на рост преступности в компьютерных сетях: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468338" y="1484784"/>
            <a:ext cx="8496944" cy="5256584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глобальная информатизация всех сфер жизни общества не повышает, а понижает степень его безопасности;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ускорение научно-технического прогресса увеличивает вероятность применения террористами в качестве средств поражения сугубо мирных технологий, причем возможность «двойного» их использования часто не только не предусматривается, но и не осознается создателями технологии;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терроризм все более становится информационной технологией особого типа, поскольку, во-первых, террористы все шире используют возможности современных информационно-телекоммуникационных систем для связи и сбора информации, во-вторых, реалией наших дней становится так называемый «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кибертерроризм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», в-третьих, большинство террористических актов сегодня рассчитаны не только на нанесение материального ущерба и угрозу жизни и здоровью людей, но и на информационно-психологический шок, воздействие которого на большие массы людей создает благоприятную обстановку для достижения террористами своих целей;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«цифровое неравенство» и появление «проигравших» информационную гонку стран могут послужить причиной террористической активности против отдельных государств как средства асимметричного ответа.</a:t>
            </a:r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2286397" y="-7767638"/>
            <a:ext cx="4572794" cy="634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факторы, влияющие на рост преступности в компьютерных сетях :</a:t>
            </a:r>
          </a:p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– глобальная информатизация всех сфер жизни общества не повышает, а понижает степень его безопасности;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– ускорение научно-технического прогресса увеличивает вероятность применения террористами в качестве средств поражения сугубо мирных технологий, причем возможность “двойного” их использования часто не только не предусматривается, но и не осознается создателями технологии;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– терроризм все более становится информационной технологией особого типа, поскольку, во-первых, террористы все шире используют возможности современных информационно-телекоммуникационных систем для связи и сбора информации, во-вторых, реалией наших дней становится так называемый “кибертерроризм”, в-третьих, большинство террористических актов сейчас рассчитаны не только на нанесение материального ущерба и угрозу жизни и здоровью людей, но и на информационно-психологический шок, воздействие которого на большие массы людей создает благоприятную обстановку для достижения террористами своих целей;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– “цифровое неравенство” и появление “проигравших” информационную гонку стран могут послужить причиной террористической активности против отдельных государств, как средство асимметричного ответа.</a:t>
            </a:r>
          </a:p>
        </p:txBody>
      </p:sp>
    </p:spTree>
    <p:extLst>
      <p:ext uri="{BB962C8B-B14F-4D97-AF65-F5344CB8AC3E}">
        <p14:creationId xmlns:p14="http://schemas.microsoft.com/office/powerpoint/2010/main" val="23575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111025"/>
            <a:ext cx="9145588" cy="1301751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b="1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Киберпреступность</a:t>
            </a:r>
            <a:r>
              <a:rPr lang="ru-RU" alt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alt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и </a:t>
            </a:r>
            <a:r>
              <a:rPr lang="ru-RU" alt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борьба с ней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624" y="1412776"/>
            <a:ext cx="8537666" cy="554523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Font typeface="Arial" charset="0"/>
              <a:buNone/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Специалисты выделяют три основные формы преступного воздействия на киберпространство: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информационный криминал;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информационный терроризм;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операции, проводимые в рамках масштабных информационных войн.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 данным зарубежной печати, мотивы совершаемых в настоящее время компьютерных преступлений распределяются следующим образом: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корыстные побуждения – 66%,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шпионаж и диверсия – 17%,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исследовательский интерес – 7%,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хулиганство – 5%, месть – 5 %.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058" y="5289322"/>
            <a:ext cx="2196530" cy="156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4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38" y="1484784"/>
            <a:ext cx="8496944" cy="547260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нарушение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личных прав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(составление и использование некорректных данных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; незаконное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раскрытие данных или использование не по назначению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; незаконный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сбор и хранение данных, нарушение формальных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обязательств</a:t>
            </a:r>
            <a:b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информационного права);</a:t>
            </a:r>
          </a:p>
          <a:p>
            <a:pPr>
              <a:lnSpc>
                <a:spcPct val="100000"/>
              </a:lnSpc>
              <a:defRPr/>
            </a:pP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компьютерные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преступления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«индивидуальных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интересов» (преступления против национальной безопасности, трансграничного потока данных, неприкосновенности компьютерных процедур);</a:t>
            </a:r>
          </a:p>
          <a:p>
            <a:pPr>
              <a:lnSpc>
                <a:spcPct val="100000"/>
              </a:lnSpc>
              <a:defRPr/>
            </a:pP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экономические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преступления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махинации с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системой обработки данных; компьютерный шпионаж и кража программного обеспечения; диверсии; неправомерный доступ к системам обработки данных).</a:t>
            </a:r>
          </a:p>
          <a:p>
            <a:pPr>
              <a:defRPr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6409" y="404664"/>
            <a:ext cx="7400419" cy="1047650"/>
          </a:xfrm>
        </p:spPr>
        <p:txBody>
          <a:bodyPr>
            <a:noAutofit/>
          </a:bodyPr>
          <a:lstStyle/>
          <a:p>
            <a:pPr marL="0" indent="0">
              <a:defRPr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Формы и способы компьютерных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преступлений,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мнению криминологов и юристов:</a:t>
            </a:r>
          </a:p>
        </p:txBody>
      </p:sp>
    </p:spTree>
    <p:extLst>
      <p:ext uri="{BB962C8B-B14F-4D97-AF65-F5344CB8AC3E}">
        <p14:creationId xmlns:p14="http://schemas.microsoft.com/office/powerpoint/2010/main" val="266399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188418" y="620688"/>
            <a:ext cx="7957170" cy="6388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Приемы для достижения </a:t>
            </a: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террористических</a:t>
            </a:r>
            <a:b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целей </a:t>
            </a:r>
            <a:r>
              <a:rPr lang="ru-RU" alt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киберпространстве:</a:t>
            </a:r>
            <a:endParaRPr lang="ru-RU" alt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468338" y="1412776"/>
            <a:ext cx="8352928" cy="508486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нанесение ущерба отдельным физическим элементам киберпространства, разрушение сетей электропитания, наведение помех, использование специальных программ, стимулирующих разрушение аппаратных средств, разрушение элементной базы с помощью биологических</a:t>
            </a:r>
            <a:b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 химических средств и т. д.;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кража или уничтожение программного или технического ресурсов киберпространства, имеющих общественную значимость, внедрение вирусов, программных закладок</a:t>
            </a:r>
            <a:b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 т. д.;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угроза опубликования или опубликование информации государственного значения о функционировании различных элементов информационной инфраструктуры государства, принципов работы систем шифрования, конфиденциальных сведений и т. д.;</a:t>
            </a:r>
          </a:p>
        </p:txBody>
      </p:sp>
    </p:spTree>
    <p:extLst>
      <p:ext uri="{BB962C8B-B14F-4D97-AF65-F5344CB8AC3E}">
        <p14:creationId xmlns:p14="http://schemas.microsoft.com/office/powerpoint/2010/main" val="70226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7779" y="692697"/>
            <a:ext cx="74001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План: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96331" y="1412776"/>
            <a:ext cx="8496944" cy="5111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+mj-lt"/>
              <a:buAutoNum type="arabicPeriod"/>
              <a:defRPr/>
            </a:pP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Интернет – хранилище фактов.</a:t>
            </a: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Информационная обеспеченность личности.</a:t>
            </a: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Глобальное информационное общество.</a:t>
            </a: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Интернет </a:t>
            </a:r>
            <a:r>
              <a:rPr lang="ru-RU" altLang="ru-RU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инструмент самообразования.</a:t>
            </a: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Факторы, влияющие на распространение идеологии терроризма.</a:t>
            </a: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altLang="ru-RU" dirty="0" smtClean="0">
                <a:latin typeface="Arial" pitchFamily="34" charset="0"/>
                <a:cs typeface="Arial" pitchFamily="34" charset="0"/>
              </a:rPr>
              <a:t>Цели использования сети Интернет террористами.</a:t>
            </a: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Алгоритм вербовки в сети Интернет: а) цели;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б) задачи; в) средства.</a:t>
            </a:r>
            <a:endParaRPr lang="ru-RU" alt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0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468338" y="1628800"/>
            <a:ext cx="8352928" cy="486883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захват каналов СМИ с целью распространения дезинформации, слухов, демонстрации мощи террористической организации и объявления своих требований;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уничтожение или подавление каналов связи, искажение адресации, искусственная перезагрузка узлов коммутации</a:t>
            </a:r>
            <a:b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 др.;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alt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воздействие на операторов информационных и телекоммуникационных систем путем насилия, шантажа, подкупа, введения наркотических средств и др.</a:t>
            </a:r>
          </a:p>
          <a:p>
            <a:endParaRPr lang="ru-RU" alt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88418" y="620688"/>
            <a:ext cx="7957170" cy="6388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Приемы для достижения </a:t>
            </a: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террористических</a:t>
            </a:r>
            <a:b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целей </a:t>
            </a:r>
            <a:r>
              <a:rPr lang="ru-RU" alt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киберпространстве:</a:t>
            </a:r>
            <a:endParaRPr lang="ru-RU" alt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3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16409" y="404664"/>
            <a:ext cx="7400419" cy="10476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Цели использования сети Интернет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террористами: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468338" y="1700808"/>
            <a:ext cx="8219971" cy="4425356"/>
          </a:xfrm>
        </p:spPr>
        <p:txBody>
          <a:bodyPr>
            <a:normAutofit/>
          </a:bodyPr>
          <a:lstStyle/>
          <a:p>
            <a:pPr marL="355600" indent="-355600"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Информационное обеспечение.</a:t>
            </a:r>
          </a:p>
          <a:p>
            <a:pPr marL="355600" indent="-355600"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Финансирование и использование благотворительных взносов.</a:t>
            </a:r>
          </a:p>
          <a:p>
            <a:pPr marL="355600" indent="-355600"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Создание сетей.</a:t>
            </a:r>
          </a:p>
          <a:p>
            <a:pPr marL="355600" indent="-355600"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Вербовка.</a:t>
            </a:r>
          </a:p>
          <a:p>
            <a:pPr marL="355600" indent="-355600"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Разведка и сбор информации.</a:t>
            </a:r>
          </a:p>
          <a:p>
            <a:pPr marL="355600" indent="-355600"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Распространение информации.</a:t>
            </a:r>
          </a:p>
          <a:p>
            <a:pPr marL="355600" indent="-355600">
              <a:lnSpc>
                <a:spcPct val="100000"/>
              </a:lnSpc>
            </a:pP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Кибертерроризм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641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4401" y="365127"/>
            <a:ext cx="7472427" cy="119166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Механизмы пропаганды взглядов и способы 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вербовки</a:t>
            </a:r>
            <a:b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 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сети Интернет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80" y="1700212"/>
            <a:ext cx="8231029" cy="475312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Цель вербовщика Исламского государства (запрещенная в России террористическая организация) – привлечь в организацию новых людей. Для этого нужно решить следующие задачи: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Найти людей.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Выяснить их политические и религиозные предпочтения.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Сделать выборку людей с радикальными взглядами.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Распространить информацию об организации: ее цели, задачи, методы.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Определить заинтересовавшихся.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Предложить вступить.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Избежать внимания со стороны правоохранителей.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43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418" y="332358"/>
            <a:ext cx="7056784" cy="108041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rgbClr val="002060"/>
                </a:solidFill>
                <a:latin typeface="Arial Black" pitchFamily="34" charset="0"/>
              </a:rPr>
              <a:t>Задача 1. Найти людей</a:t>
            </a:r>
            <a:br>
              <a:rPr lang="ru-RU" sz="3100" b="1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31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346" y="1741958"/>
            <a:ext cx="7888070" cy="3775274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ru-RU" b="1" dirty="0" smtClean="0"/>
              <a:t>Решение:</a:t>
            </a:r>
          </a:p>
          <a:p>
            <a:pPr>
              <a:defRPr/>
            </a:pPr>
            <a:r>
              <a:rPr lang="ru-RU" dirty="0" smtClean="0"/>
              <a:t>Зарегистрироваться в социальной сети, например «</a:t>
            </a:r>
            <a:r>
              <a:rPr lang="ru-RU" dirty="0" err="1" smtClean="0"/>
              <a:t>ВКонтакте</a:t>
            </a:r>
            <a:r>
              <a:rPr lang="ru-RU" dirty="0" smtClean="0"/>
              <a:t>».</a:t>
            </a:r>
          </a:p>
          <a:p>
            <a:pPr>
              <a:defRPr/>
            </a:pPr>
            <a:r>
              <a:rPr lang="ru-RU" dirty="0" smtClean="0"/>
              <a:t>Осуществить отбор потенциальных единомышленников по вероисповеданию, полу, возрасту, местности.</a:t>
            </a:r>
          </a:p>
          <a:p>
            <a:pPr>
              <a:defRPr/>
            </a:pPr>
            <a:r>
              <a:rPr lang="ru-RU" dirty="0" smtClean="0"/>
              <a:t>Проанализировать профили.</a:t>
            </a:r>
          </a:p>
          <a:p>
            <a:pPr>
              <a:defRPr/>
            </a:pPr>
            <a:r>
              <a:rPr lang="ru-RU" dirty="0" smtClean="0"/>
              <a:t>Подать заявку в друзья или в подписчики.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23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628759" y="188640"/>
            <a:ext cx="788807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100" b="1" dirty="0">
                <a:solidFill>
                  <a:srgbClr val="002060"/>
                </a:solidFill>
                <a:latin typeface="Arial Black" pitchFamily="34" charset="0"/>
              </a:rPr>
              <a:t>Задача 2. Выяснить </a:t>
            </a:r>
            <a:r>
              <a:rPr lang="ru-RU" sz="3100" b="1" dirty="0" smtClean="0">
                <a:solidFill>
                  <a:srgbClr val="002060"/>
                </a:solidFill>
                <a:latin typeface="Arial Black" pitchFamily="34" charset="0"/>
              </a:rPr>
              <a:t>их</a:t>
            </a:r>
            <a:br>
              <a:rPr lang="ru-RU" sz="31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Arial Black" pitchFamily="34" charset="0"/>
              </a:rPr>
              <a:t>политические </a:t>
            </a:r>
            <a:r>
              <a:rPr lang="ru-RU" sz="3100" b="1" dirty="0">
                <a:solidFill>
                  <a:srgbClr val="002060"/>
                </a:solidFill>
                <a:latin typeface="Arial Black" pitchFamily="34" charset="0"/>
              </a:rPr>
              <a:t>и религиозные предпочтения</a:t>
            </a:r>
            <a:br>
              <a:rPr lang="ru-RU" sz="31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1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346" y="2029990"/>
            <a:ext cx="7888070" cy="435133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b="1" dirty="0" smtClean="0"/>
              <a:t>Решение:</a:t>
            </a:r>
          </a:p>
          <a:p>
            <a:pPr>
              <a:defRPr/>
            </a:pPr>
            <a:r>
              <a:rPr lang="ru-RU" dirty="0" smtClean="0"/>
              <a:t>Размещать на своей странице безобидный религиозный контент: суры, </a:t>
            </a:r>
            <a:r>
              <a:rPr lang="ru-RU" dirty="0" err="1" smtClean="0"/>
              <a:t>аяты</a:t>
            </a:r>
            <a:r>
              <a:rPr lang="ru-RU" dirty="0" smtClean="0"/>
              <a:t>, фетвы, сентенции и др.</a:t>
            </a:r>
          </a:p>
          <a:p>
            <a:pPr>
              <a:defRPr/>
            </a:pPr>
            <a:r>
              <a:rPr lang="ru-RU" dirty="0" smtClean="0"/>
              <a:t>Отслеживать реакцию пользователей на контент.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68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972394" y="188640"/>
            <a:ext cx="7499891" cy="14255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Задача </a:t>
            </a:r>
            <a:r>
              <a:rPr lang="ru-RU" sz="2800" b="1" dirty="0">
                <a:solidFill>
                  <a:srgbClr val="002060"/>
                </a:solidFill>
                <a:latin typeface="Arial Black" pitchFamily="34" charset="0"/>
              </a:rPr>
              <a:t>3. Сделать </a:t>
            </a:r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выборку</a:t>
            </a:r>
            <a:b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людей </a:t>
            </a:r>
            <a:r>
              <a:rPr lang="ru-RU" sz="2800" b="1" dirty="0">
                <a:solidFill>
                  <a:srgbClr val="002060"/>
                </a:solidFill>
                <a:latin typeface="Arial Black" pitchFamily="34" charset="0"/>
              </a:rPr>
              <a:t>с крайними взглядами или склонных к крайним взглядам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80" y="1988840"/>
            <a:ext cx="8231029" cy="37766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b="1" dirty="0" smtClean="0"/>
              <a:t>Решение:</a:t>
            </a:r>
          </a:p>
          <a:p>
            <a:pPr>
              <a:defRPr/>
            </a:pPr>
            <a:r>
              <a:rPr lang="ru-RU" dirty="0" smtClean="0"/>
              <a:t>Разметить информацию о деятельности террориста или террористической организации (текст, видео).</a:t>
            </a:r>
          </a:p>
          <a:p>
            <a:pPr>
              <a:defRPr/>
            </a:pPr>
            <a:r>
              <a:rPr lang="ru-RU" dirty="0" smtClean="0"/>
              <a:t>Отследить реакцию пользователей.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78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401" y="116632"/>
            <a:ext cx="7472427" cy="172819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100" b="1" dirty="0">
                <a:solidFill>
                  <a:srgbClr val="002060"/>
                </a:solidFill>
                <a:latin typeface="Arial Black" pitchFamily="34" charset="0"/>
              </a:rPr>
              <a:t>Задача 4. Заявить о своей солидарности с террористической идеологией и избежать внимания со стороны правоохранителей</a:t>
            </a:r>
            <a:br>
              <a:rPr lang="ru-RU" sz="31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1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540346" y="1988840"/>
            <a:ext cx="788807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Решение:</a:t>
            </a:r>
          </a:p>
          <a:p>
            <a:r>
              <a:rPr lang="ru-RU" dirty="0" smtClean="0"/>
              <a:t>Разметить информацию о деятельности террориста или террористической организации (текст, видео).</a:t>
            </a:r>
          </a:p>
          <a:p>
            <a:r>
              <a:rPr lang="ru-RU" dirty="0" smtClean="0"/>
              <a:t>Заявить о своем одобрении такой деятельности (уголовно наказуемое деяние).</a:t>
            </a:r>
          </a:p>
          <a:p>
            <a:r>
              <a:rPr lang="ru-RU" dirty="0" smtClean="0"/>
              <a:t>Чтобы избежать внимания со стороны правоохранителей, одобрение выражается имплицитно, косвенными способами.</a:t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4853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116409" y="365127"/>
            <a:ext cx="6408713" cy="12636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Пример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340728" y="1527199"/>
            <a:ext cx="8264514" cy="4710113"/>
          </a:xfrm>
        </p:spPr>
        <p:txBody>
          <a:bodyPr/>
          <a:lstStyle/>
          <a:p>
            <a:pPr marL="450850" indent="-450850">
              <a:buFont typeface="Wingdings" pitchFamily="2" charset="2"/>
              <a:buChar char="ü"/>
            </a:pPr>
            <a:r>
              <a:rPr lang="ru-RU" sz="2800" dirty="0" smtClean="0"/>
              <a:t>Владелец аккаунта в социальной сети «</a:t>
            </a:r>
            <a:r>
              <a:rPr lang="ru-RU" sz="2800" dirty="0" err="1" smtClean="0"/>
              <a:t>ВКонтакте</a:t>
            </a:r>
            <a:r>
              <a:rPr lang="ru-RU" sz="2800" dirty="0" smtClean="0"/>
              <a:t>» (назовем его Вербовщик) размещает видеоролик, в котором один из террористов (</a:t>
            </a:r>
            <a:r>
              <a:rPr lang="ru-RU" sz="2800" dirty="0" err="1" smtClean="0"/>
              <a:t>Амеди</a:t>
            </a:r>
            <a:r>
              <a:rPr lang="ru-RU" sz="2800" dirty="0" smtClean="0"/>
              <a:t> </a:t>
            </a:r>
            <a:r>
              <a:rPr lang="ru-RU" sz="2800" dirty="0" err="1" smtClean="0"/>
              <a:t>Кулибали</a:t>
            </a:r>
            <a:r>
              <a:rPr lang="ru-RU" sz="2800" dirty="0" smtClean="0"/>
              <a:t> аль </a:t>
            </a:r>
            <a:r>
              <a:rPr lang="ru-RU" sz="2800" dirty="0" err="1" smtClean="0"/>
              <a:t>Ифрики</a:t>
            </a:r>
            <a:r>
              <a:rPr lang="ru-RU" sz="2800" dirty="0" smtClean="0"/>
              <a:t>) дает интервью, рассказывая о своем нападении на полицейских и еврейский магазин в Париже.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8436" name="Picture 2" descr="http://s0.rbk.ru/v6_top_pics/media/img/2/52/7542098531475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594" y="4291607"/>
            <a:ext cx="3459763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8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468338" y="1825625"/>
            <a:ext cx="7888070" cy="4351338"/>
          </a:xfrm>
        </p:spPr>
        <p:txBody>
          <a:bodyPr/>
          <a:lstStyle/>
          <a:p>
            <a:pPr marL="450850" indent="-450850">
              <a:buFont typeface="Wingdings" pitchFamily="2" charset="2"/>
              <a:buChar char="ü"/>
            </a:pPr>
            <a:r>
              <a:rPr lang="ru-RU" dirty="0" smtClean="0"/>
              <a:t>Рядом с видеороликом размещает фотоизображение террористов, атаковавших редакцию «Шарили </a:t>
            </a:r>
            <a:r>
              <a:rPr lang="ru-RU" dirty="0" err="1" smtClean="0"/>
              <a:t>Эбдо</a:t>
            </a:r>
            <a:r>
              <a:rPr lang="ru-RU" dirty="0" smtClean="0"/>
              <a:t>».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9459" name="Рисунок 3" descr="https://upload.wikimedia.org/wikipedia/commons/thumb/e/ec/Sa%C3%AFd_et_Ch%C3%A9rif_Kouachi.jpg/220px-Sa%C3%AFd_et_Ch%C3%A9rif_Kouac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410" y="3432522"/>
            <a:ext cx="3872584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68537" y="365127"/>
            <a:ext cx="6408713" cy="1263674"/>
          </a:xfrm>
        </p:spPr>
        <p:txBody>
          <a:bodyPr>
            <a:normAutofit/>
          </a:bodyPr>
          <a:lstStyle/>
          <a:p>
            <a:pPr algn="r"/>
            <a:r>
              <a:rPr lang="ru-RU" sz="22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Пример</a:t>
            </a:r>
          </a:p>
        </p:txBody>
      </p:sp>
    </p:spTree>
    <p:extLst>
      <p:ext uri="{BB962C8B-B14F-4D97-AF65-F5344CB8AC3E}">
        <p14:creationId xmlns:p14="http://schemas.microsoft.com/office/powerpoint/2010/main" val="39909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38" y="1340768"/>
            <a:ext cx="8496944" cy="5256584"/>
          </a:xfrm>
        </p:spPr>
        <p:txBody>
          <a:bodyPr>
            <a:noAutofit/>
          </a:bodyPr>
          <a:lstStyle/>
          <a:p>
            <a:pPr marL="355600" indent="-355600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Данный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пост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Вербовщик снабжает собственным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комментарием: «</a:t>
            </a:r>
            <a:r>
              <a:rPr lang="ru-RU" sz="1800" b="1" i="1" dirty="0" smtClean="0">
                <a:latin typeface="Arial" pitchFamily="34" charset="0"/>
                <a:cs typeface="Arial" pitchFamily="34" charset="0"/>
              </a:rPr>
              <a:t>Спасибо вам, </a:t>
            </a:r>
            <a:r>
              <a:rPr lang="ru-RU" sz="1800" b="1" i="1" dirty="0">
                <a:latin typeface="Arial" pitchFamily="34" charset="0"/>
                <a:cs typeface="Arial" pitchFamily="34" charset="0"/>
              </a:rPr>
              <a:t>братья</a:t>
            </a:r>
            <a:r>
              <a:rPr lang="ru-RU" sz="1800" i="1" dirty="0">
                <a:latin typeface="Arial" pitchFamily="34" charset="0"/>
                <a:cs typeface="Arial" pitchFamily="34" charset="0"/>
              </a:rPr>
              <a:t>!! Шахиды (Ин </a:t>
            </a:r>
            <a:r>
              <a:rPr lang="ru-RU" sz="1800" i="1" dirty="0" err="1">
                <a:latin typeface="Arial" pitchFamily="34" charset="0"/>
                <a:cs typeface="Arial" pitchFamily="34" charset="0"/>
              </a:rPr>
              <a:t>Ша</a:t>
            </a:r>
            <a:r>
              <a:rPr lang="ru-RU" sz="1800" i="1" dirty="0">
                <a:latin typeface="Arial" pitchFamily="34" charset="0"/>
                <a:cs typeface="Arial" pitchFamily="34" charset="0"/>
              </a:rPr>
              <a:t> Аллах) Братья, отомстившие за честь пророка (мир над ним), короны на наших головах, свет наших лиц. Пусть Аллах накажет тех которые стесняются этих братьев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».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 marL="355600" indent="-355600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У Вербовщика на тот момент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уже сформирован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круг подписчиков, разделяющих в целом его религиозные интересы, становится возможным перейти к следующему этапу – заявить о своих «особых» взглядах, однако сделать это необходимо так, чтобы не привлечь внимание правоохранительных органов, иначе задача выполнена не будет. </a:t>
            </a:r>
          </a:p>
          <a:p>
            <a:pPr marL="355600" indent="-355600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Камуфлируя свои намерения, вербовщик использует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жанр благодарности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чтобы: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marL="801688">
              <a:lnSpc>
                <a:spcPct val="100000"/>
              </a:lnSpc>
              <a:spcBef>
                <a:spcPts val="600"/>
              </a:spcBef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посылать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аудитории сигнал о том, что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он положительно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оценивает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совершенные данными людьми «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действия», ожидая реакции со стороны разделяющих его взгляд по конкретному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вопросу;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marL="801688">
              <a:lnSpc>
                <a:spcPct val="100000"/>
              </a:lnSpc>
              <a:spcBef>
                <a:spcPts val="600"/>
              </a:spcBef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используя слов-маркеров, однозначно присущих радикальному исламскому дискурсу,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избежать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обнаружения правоохранительными органами. 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endParaRPr lang="ru-RU" sz="1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68537" y="116632"/>
            <a:ext cx="6408713" cy="1263674"/>
          </a:xfrm>
        </p:spPr>
        <p:txBody>
          <a:bodyPr>
            <a:normAutofit/>
          </a:bodyPr>
          <a:lstStyle/>
          <a:p>
            <a:pPr algn="r"/>
            <a:r>
              <a:rPr lang="ru-RU" sz="22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Пример</a:t>
            </a:r>
          </a:p>
        </p:txBody>
      </p:sp>
    </p:spTree>
    <p:extLst>
      <p:ext uri="{BB962C8B-B14F-4D97-AF65-F5344CB8AC3E}">
        <p14:creationId xmlns:p14="http://schemas.microsoft.com/office/powerpoint/2010/main" val="342476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18229" y="332656"/>
            <a:ext cx="8231029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Интернет – хранилище</a:t>
            </a:r>
            <a:b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фактов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29" y="2060897"/>
            <a:ext cx="8231029" cy="374436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Обмен информацией в глобальном общежитии.</a:t>
            </a:r>
          </a:p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Формирование мировоззрения.</a:t>
            </a:r>
          </a:p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настоящее время существует массовая потребность осмыслить свое прошлое!!!</a:t>
            </a:r>
          </a:p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Интернете очень много фактов,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но нет методологии понимания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Факты без методологии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не могут объяснить поведение людей.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43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67451" y="1663402"/>
            <a:ext cx="8569839" cy="4933950"/>
          </a:xfrm>
        </p:spPr>
        <p:txBody>
          <a:bodyPr>
            <a:normAutofit/>
          </a:bodyPr>
          <a:lstStyle/>
          <a:p>
            <a:pPr marL="355600" indent="-355600">
              <a:buFont typeface="+mj-lt"/>
              <a:buAutoNum type="arabicPeriod"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Бердникова, А. Г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Речевой жанр благодарности : когнитивный и семантико- прагматический аспекты :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автореф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дис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… канд.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филол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Наук : 10.02.01 /</a:t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А. Г. Бердникова. – Новосибирск, 2005. – 24 с. </a:t>
            </a:r>
          </a:p>
          <a:p>
            <a:pPr marL="355600" indent="-355600">
              <a:buFont typeface="+mj-lt"/>
              <a:buAutoNum type="arabicPeriod"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Большой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юридический словарь / гл. ред. А. Я. Сухарев. – М. : ИНФРА-М, 2007. – 858 с.</a:t>
            </a:r>
          </a:p>
          <a:p>
            <a:pPr marL="355600" indent="-355600">
              <a:buFont typeface="+mj-lt"/>
              <a:buAutoNum type="arabicPeriod"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Информационная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война. Информационное противоборство : теория и практика : монография / В. М. Щекотихин, А. В. Королёв, В. В. Королёва и др. ; под общ. ред. В. М. Щекотихина. – М. : Академия ФСО России, ЦАТУ, 2010. – 999 с.</a:t>
            </a:r>
          </a:p>
          <a:p>
            <a:pPr marL="355600" indent="-355600">
              <a:buFont typeface="+mj-lt"/>
              <a:buAutoNum type="arabicPeriod"/>
              <a:defRPr/>
            </a:pPr>
            <a:r>
              <a:rPr lang="ru-RU" altLang="ru-RU" sz="1800" i="1" dirty="0" smtClean="0">
                <a:latin typeface="Arial" pitchFamily="34" charset="0"/>
                <a:cs typeface="Arial" pitchFamily="34" charset="0"/>
              </a:rPr>
              <a:t>Петров, С. В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. Информационная безопасность : учеб. Пособие </a:t>
            </a:r>
            <a:r>
              <a:rPr lang="en-US" altLang="ru-RU" sz="1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С. В. Петров, И. П. </a:t>
            </a:r>
            <a:r>
              <a:rPr lang="ru-RU" altLang="ru-RU" sz="1800" dirty="0" err="1" smtClean="0">
                <a:latin typeface="Arial" pitchFamily="34" charset="0"/>
                <a:cs typeface="Arial" pitchFamily="34" charset="0"/>
              </a:rPr>
              <a:t>Слинькова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, В. В. </a:t>
            </a:r>
            <a:r>
              <a:rPr lang="ru-RU" altLang="ru-RU" sz="1800" dirty="0" err="1" smtClean="0">
                <a:latin typeface="Arial" pitchFamily="34" charset="0"/>
                <a:cs typeface="Arial" pitchFamily="34" charset="0"/>
              </a:rPr>
              <a:t>Гафнер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, П. А. Кисляков. – Новосибирск : АРТА, 2012. </a:t>
            </a:r>
            <a:r>
              <a:rPr lang="ru-RU" altLang="ru-RU" sz="18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 296 с. </a:t>
            </a:r>
          </a:p>
          <a:p>
            <a:pPr marL="355600" indent="-355600">
              <a:buFont typeface="+mj-lt"/>
              <a:buAutoNum type="arabicPeriod"/>
              <a:defRPr/>
            </a:pPr>
            <a:r>
              <a:rPr lang="ru-RU" sz="1800" i="1" dirty="0" err="1" smtClean="0">
                <a:latin typeface="Arial" pitchFamily="34" charset="0"/>
                <a:cs typeface="Arial" pitchFamily="34" charset="0"/>
              </a:rPr>
              <a:t>Саженин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, И. 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Благодарность как прием маскировки намерений в экстремистском тексте / И. И.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Саженин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// Казанский педагогический журнал.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2016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– № 3. – С. 162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166. </a:t>
            </a:r>
          </a:p>
          <a:p>
            <a:pPr>
              <a:buFont typeface="Arial" charset="0"/>
              <a:buNone/>
              <a:defRPr/>
            </a:pPr>
            <a:endParaRPr lang="ru-RU" altLang="ru-RU" sz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7779" y="692697"/>
            <a:ext cx="74001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Литература: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1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68338" y="1556792"/>
            <a:ext cx="8467662" cy="4824958"/>
          </a:xfrm>
        </p:spPr>
        <p:txBody>
          <a:bodyPr>
            <a:normAutofit/>
          </a:bodyPr>
          <a:lstStyle/>
          <a:p>
            <a:pPr marL="355600" indent="-355600">
              <a:buFont typeface="+mj-lt"/>
              <a:buAutoNum type="arabicPeriod" startAt="6"/>
              <a:defRPr/>
            </a:pPr>
            <a:r>
              <a:rPr lang="ru-RU" altLang="ru-RU" sz="1800" i="1" dirty="0" smtClean="0">
                <a:latin typeface="Arial" pitchFamily="34" charset="0"/>
                <a:cs typeface="Arial" pitchFamily="34" charset="0"/>
              </a:rPr>
              <a:t>Сазонов, В. Ф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. Манипуляция человеком : учеб.-метод. Пособие /</a:t>
            </a:r>
            <a:br>
              <a:rPr lang="ru-RU" alt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В. Ф. Сазонов. </a:t>
            </a:r>
            <a:r>
              <a:rPr lang="ru-RU" altLang="ru-RU" sz="18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 Рязань : РГУ, 2007. </a:t>
            </a:r>
            <a:r>
              <a:rPr lang="ru-RU" altLang="ru-RU" sz="18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 56 с. </a:t>
            </a:r>
          </a:p>
          <a:p>
            <a:pPr marL="355600" indent="-355600">
              <a:buFont typeface="+mj-lt"/>
              <a:buAutoNum type="arabicPeriod" startAt="6"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Самойлова, Е. Е.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Проклятия как форма конвенционального поведения [Электронный ресурс] / Е. Е. Самойлова //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Ruthenia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 : сайт Центра типологии и семиотики фольклора Российского государственного гуманитарного университета. – Режим доступа: </a:t>
            </a:r>
            <a:r>
              <a:rPr lang="en-US" sz="1800" dirty="0">
                <a:latin typeface="Arial" pitchFamily="34" charset="0"/>
                <a:cs typeface="Arial" pitchFamily="34" charset="0"/>
                <a:hlinkClick r:id="rId2"/>
              </a:rPr>
              <a:t>http://</a:t>
            </a:r>
            <a:r>
              <a:rPr lang="en-US" sz="1800" dirty="0" smtClean="0">
                <a:latin typeface="Arial" pitchFamily="34" charset="0"/>
                <a:cs typeface="Arial" pitchFamily="34" charset="0"/>
                <a:hlinkClick r:id="rId2"/>
              </a:rPr>
              <a:t>www.ruthenia.ru/folklore/samoylova3.htm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355600" indent="-355600">
              <a:buFont typeface="+mj-lt"/>
              <a:buAutoNum type="arabicPeriod" startAt="6"/>
              <a:defRPr/>
            </a:pPr>
            <a:r>
              <a:rPr lang="ru-RU" altLang="ru-RU" sz="1800" i="1" dirty="0" smtClean="0">
                <a:latin typeface="Arial" pitchFamily="34" charset="0"/>
                <a:cs typeface="Arial" pitchFamily="34" charset="0"/>
              </a:rPr>
              <a:t>Скворцов, В. Н.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 Профессиональная этика / В. Н. Скворцов. – Томск :</a:t>
            </a:r>
            <a:br>
              <a:rPr lang="ru-RU" alt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Изд-во ТПУ, 2006. </a:t>
            </a:r>
            <a:r>
              <a:rPr lang="ru-RU" altLang="ru-RU" sz="18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altLang="ru-RU" sz="1800" dirty="0" smtClean="0">
                <a:latin typeface="Arial" pitchFamily="34" charset="0"/>
                <a:cs typeface="Arial" pitchFamily="34" charset="0"/>
              </a:rPr>
              <a:t>180 с.</a:t>
            </a:r>
          </a:p>
          <a:p>
            <a:pPr marL="355600" indent="-355600">
              <a:buFont typeface="+mj-lt"/>
              <a:buAutoNum type="arabicPeriod" startAt="6"/>
              <a:defRPr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Супиченко, С.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Интернет экстремизм и терроризм / С. Супиченко // Ассиметричные угрозы и конфликты низкой интенсивности :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Информ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.-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аналит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журн.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ЦАТУ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–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2008. –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№ 5. – С. 57–62.</a:t>
            </a:r>
            <a:endParaRPr lang="ru-RU" altLang="ru-RU" sz="1800" dirty="0" smtClean="0">
              <a:latin typeface="Arial" pitchFamily="34" charset="0"/>
              <a:cs typeface="Arial" pitchFamily="34" charset="0"/>
            </a:endParaRPr>
          </a:p>
          <a:p>
            <a:pPr marL="355600" indent="-355600">
              <a:buFont typeface="+mj-lt"/>
              <a:buAutoNum type="arabicPeriod" startAt="6"/>
              <a:defRPr/>
            </a:pPr>
            <a:r>
              <a:rPr lang="ru-RU" sz="1800" i="1" dirty="0" err="1" smtClean="0">
                <a:latin typeface="Arial" pitchFamily="34" charset="0"/>
                <a:cs typeface="Arial" pitchFamily="34" charset="0"/>
              </a:rPr>
              <a:t>Чукуэн</a:t>
            </a:r>
            <a:r>
              <a:rPr lang="ru-RU" sz="1800" i="1" dirty="0">
                <a:latin typeface="Arial" pitchFamily="34" charset="0"/>
                <a:cs typeface="Arial" pitchFamily="34" charset="0"/>
              </a:rPr>
              <a:t>, С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Международный терроризм в информационную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эпоху /</a:t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Чукуэн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– Ассиметричные угрозы и конфликты низкой интенсивности :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Информ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.-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аналит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журн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ЦАТУ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– 2009. –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№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8.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– С. 55–59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</a:t>
            </a:r>
            <a:endParaRPr lang="ru-RU" alt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charset="0"/>
              <a:buNone/>
              <a:defRPr/>
            </a:pPr>
            <a:endParaRPr lang="ru-RU" altLang="ru-RU" sz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7779" y="692697"/>
            <a:ext cx="7400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smtClean="0">
                <a:solidFill>
                  <a:srgbClr val="002060"/>
                </a:solidFill>
                <a:latin typeface="Arial Black" pitchFamily="34" charset="0"/>
              </a:rPr>
              <a:t>Литература: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33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188418" y="332656"/>
            <a:ext cx="7870989" cy="114300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Обстановка в мире изменилась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8378" y="1988840"/>
            <a:ext cx="7920880" cy="259228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«Обстановка в мире изменилась не в связи с террористическими актами. Она давно изменилась. Просто мы, к сожалению, этого не замечали».</a:t>
            </a:r>
          </a:p>
          <a:p>
            <a:pPr marL="0" indent="0" algn="r">
              <a:lnSpc>
                <a:spcPct val="100000"/>
              </a:lnSpc>
              <a:buNone/>
              <a:defRPr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В. В. Путин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buFont typeface="Arial" charset="0"/>
              <a:buNone/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Старая система безопасности не настроена на предотвращение новых угроз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934" y="4869160"/>
            <a:ext cx="2825660" cy="199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85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552117" y="260648"/>
            <a:ext cx="6477061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Роль личности в истории</a:t>
            </a:r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540346" y="1844824"/>
            <a:ext cx="7704856" cy="424847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Мир действительно изменился и, соответственно, изменилась роль ВСЯКОЙ личности 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истории.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Многократно возросла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информационная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и энерговооруженность среднестатистического жителя Земли, 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компьютерные средства связи и управление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открыли многочисленные возможности к тому, чтобы «простой человек» хотя бы на короткое время мог обрести власть над энергетическим потенциалом.</a:t>
            </a:r>
          </a:p>
        </p:txBody>
      </p:sp>
    </p:spTree>
    <p:extLst>
      <p:ext uri="{BB962C8B-B14F-4D97-AF65-F5344CB8AC3E}">
        <p14:creationId xmlns:p14="http://schemas.microsoft.com/office/powerpoint/2010/main" val="35571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8419" y="277813"/>
            <a:ext cx="5328592" cy="14950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Font typeface="Arial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«Мы вступаем в новое столетие.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Мы вступаем в новую эру».</a:t>
            </a:r>
          </a:p>
          <a:p>
            <a:pPr marL="0" indent="0" algn="r">
              <a:lnSpc>
                <a:spcPct val="100000"/>
              </a:lnSpc>
              <a:buFont typeface="Arial" charset="0"/>
              <a:buNone/>
              <a:defRPr/>
            </a:pPr>
            <a:r>
              <a:rPr lang="ru-RU" sz="2400" i="1" dirty="0" err="1" smtClean="0">
                <a:latin typeface="Arial" pitchFamily="34" charset="0"/>
                <a:cs typeface="Arial" pitchFamily="34" charset="0"/>
              </a:rPr>
              <a:t>Шимон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Перес</a:t>
            </a:r>
          </a:p>
        </p:txBody>
      </p:sp>
      <p:sp>
        <p:nvSpPr>
          <p:cNvPr id="7171" name="AutoShape 2" descr="Картинки по запросу"/>
          <p:cNvSpPr>
            <a:spLocks noChangeAspect="1" noChangeArrowheads="1"/>
          </p:cNvSpPr>
          <p:nvPr/>
        </p:nvSpPr>
        <p:spPr bwMode="auto">
          <a:xfrm>
            <a:off x="174655" y="-179388"/>
            <a:ext cx="304853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2" name="AutoShape 4" descr="Картинки по запросу"/>
          <p:cNvSpPr>
            <a:spLocks noChangeAspect="1" noChangeArrowheads="1"/>
          </p:cNvSpPr>
          <p:nvPr/>
        </p:nvSpPr>
        <p:spPr bwMode="auto">
          <a:xfrm>
            <a:off x="327082" y="-26988"/>
            <a:ext cx="304853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3" name="AutoShape 6" descr="Картинки по запросу"/>
          <p:cNvSpPr>
            <a:spLocks noChangeAspect="1" noChangeArrowheads="1"/>
          </p:cNvSpPr>
          <p:nvPr/>
        </p:nvSpPr>
        <p:spPr bwMode="auto">
          <a:xfrm>
            <a:off x="479508" y="125413"/>
            <a:ext cx="30485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71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632" y="192088"/>
            <a:ext cx="2046642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794" y="4572001"/>
            <a:ext cx="4572794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775950" y="2132856"/>
            <a:ext cx="5957084" cy="28803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Сейчас происходит переход к глобальному информационному обществу, что повлечет за собой появление нового экономического, социального и политического устройства; переход к единой глобальной культуре человечества.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42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468338" y="1484784"/>
            <a:ext cx="8424936" cy="5112568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ru-RU" altLang="ru-RU" sz="2400" dirty="0">
                <a:latin typeface="Arial" pitchFamily="34" charset="0"/>
                <a:cs typeface="Arial" pitchFamily="34" charset="0"/>
              </a:rPr>
              <a:t>Общей закономерностью общественного развития является резкое увеличение доли информации, получаемой из специализированных источников. Современный человек все реже находит время и возможность для общения с окружающими его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людьми</a:t>
            </a:r>
            <a:br>
              <a:rPr lang="ru-RU" alt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обмена важной жизненной информацией. </a:t>
            </a:r>
            <a:r>
              <a:rPr lang="ru-RU" altLang="ru-RU" sz="2400" b="1" dirty="0">
                <a:latin typeface="Arial" pitchFamily="34" charset="0"/>
                <a:cs typeface="Arial" pitchFamily="34" charset="0"/>
              </a:rPr>
              <a:t>Основную часть информации, необходимой для адекватного поведения в обществе, он получает из теле- и радиопрограмм, газет и других периодических изданий.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 Особенно ярко эта тенденция проявляется при формировании мнения людей по вопросам, которые не находят отражения в их непосредственном опыте,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например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о политической жизни и ее лидерах, экономической конъюнктуре,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обстановке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в других странах и регионах.</a:t>
            </a: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04442" y="260648"/>
            <a:ext cx="6909109" cy="1143000"/>
          </a:xfrm>
        </p:spPr>
        <p:txBody>
          <a:bodyPr>
            <a:normAutofit/>
          </a:bodyPr>
          <a:lstStyle/>
          <a:p>
            <a:pPr marL="0" indent="0" algn="ctr"/>
            <a:r>
              <a:rPr lang="ru-RU" alt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Влияние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СМИ</a:t>
            </a:r>
            <a:br>
              <a:rPr lang="ru-RU" alt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alt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на </a:t>
            </a:r>
            <a:r>
              <a:rPr lang="ru-RU" alt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22360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>
          <a:xfrm>
            <a:off x="468338" y="1412776"/>
            <a:ext cx="8208912" cy="28703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Font typeface="Arial" charset="0"/>
              <a:buNone/>
            </a:pPr>
            <a:r>
              <a:rPr lang="ru-RU" altLang="ru-RU" sz="24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итоге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одним из наиболее распространенных понятий современного мира стало понятие </a:t>
            </a: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средства </a:t>
            </a:r>
            <a:r>
              <a:rPr lang="ru-RU" alt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массовой </a:t>
            </a:r>
            <a:r>
              <a:rPr lang="ru-RU" alt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информации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(СМИ), объединяющее все каналы доведения информации до широкой общественности, в том числе печать, радио, телевидение,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Интернет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, кино.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950" y="4356101"/>
            <a:ext cx="3366084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Картинки по запросу газе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96" y="4462464"/>
            <a:ext cx="230386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69" y="4356101"/>
            <a:ext cx="198472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96133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253164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idx="1"/>
          </p:nvPr>
        </p:nvSpPr>
        <p:spPr>
          <a:xfrm>
            <a:off x="324322" y="1268760"/>
            <a:ext cx="8568952" cy="2842866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ru-RU" altLang="ru-RU" sz="2400" dirty="0">
                <a:latin typeface="Arial" pitchFamily="34" charset="0"/>
                <a:cs typeface="Arial" pitchFamily="34" charset="0"/>
              </a:rPr>
              <a:t>В Федеральном законе «О средствах массовой информации» 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27 декабря 1991 г. №2124-</a:t>
            </a:r>
            <a:r>
              <a:rPr lang="en-US" altLang="ru-RU" sz="24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под средством массовой информации понимается периодическое печатное издание, сетевое издание, телеканал, радиоканал, телепрограмма, радиопрограмма, видеопрограмма, кинохроникальная программа, иная форма периодического распространения массовой информации под постоянным наименованием (ст</a:t>
            </a:r>
            <a:r>
              <a:rPr lang="ru-RU" altLang="ru-RU" sz="2400" dirty="0" smtClean="0">
                <a:latin typeface="Arial" pitchFamily="34" charset="0"/>
                <a:cs typeface="Arial" pitchFamily="34" charset="0"/>
              </a:rPr>
              <a:t>. 2</a:t>
            </a:r>
            <a:r>
              <a:rPr lang="ru-RU" altLang="ru-RU" sz="2400" dirty="0">
                <a:latin typeface="Arial" pitchFamily="34" charset="0"/>
                <a:cs typeface="Arial" pitchFamily="34" charset="0"/>
              </a:rPr>
              <a:t>).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382" y="4111626"/>
            <a:ext cx="4882411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12157" y="188640"/>
            <a:ext cx="6909109" cy="1143000"/>
          </a:xfrm>
        </p:spPr>
        <p:txBody>
          <a:bodyPr>
            <a:normAutofit/>
          </a:bodyPr>
          <a:lstStyle/>
          <a:p>
            <a:pPr marL="0" indent="0" algn="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Влияние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СМИ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мировоззрение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418331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Другая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4472C4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C0808">
            <a:alpha val="48000"/>
          </a:srgbClr>
        </a:solidFill>
        <a:ln w="28575" cap="flat" cmpd="sng" algn="ctr">
          <a:solidFill>
            <a:srgbClr val="F7474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C0808">
            <a:alpha val="48000"/>
          </a:srgbClr>
        </a:solidFill>
        <a:ln w="28575" cap="flat" cmpd="sng" algn="ctr">
          <a:solidFill>
            <a:srgbClr val="F7474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Доклад 16-10-2015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1413</TotalTime>
  <Words>1722</Words>
  <Application>Microsoft Office PowerPoint</Application>
  <PresentationFormat>Произвольный</PresentationFormat>
  <Paragraphs>158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1_Default Design</vt:lpstr>
      <vt:lpstr>Доклад 16-10-2015_2</vt:lpstr>
      <vt:lpstr>Презентация PowerPoint</vt:lpstr>
      <vt:lpstr>Презентация PowerPoint</vt:lpstr>
      <vt:lpstr>Интернет – хранилище фактов</vt:lpstr>
      <vt:lpstr>Обстановка в мире изменилась</vt:lpstr>
      <vt:lpstr>Роль личности в истории</vt:lpstr>
      <vt:lpstr>Презентация PowerPoint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Влияние СМИ на мировоззрение человека</vt:lpstr>
      <vt:lpstr>Факторы, влияющие на рост преступности в компьютерных сетях:</vt:lpstr>
      <vt:lpstr>Киберпреступность и борьба с ней</vt:lpstr>
      <vt:lpstr>Формы и способы компьютерных преступлений, по мнению криминологов и юристов:</vt:lpstr>
      <vt:lpstr>Приемы для достижения террористических целей в киберпространстве:</vt:lpstr>
      <vt:lpstr>Приемы для достижения террористических целей в киберпространстве:</vt:lpstr>
      <vt:lpstr>Цели использования сети Интернет террористами:</vt:lpstr>
      <vt:lpstr>Механизмы пропаганды взглядов и способы вербовки в сети Интернет</vt:lpstr>
      <vt:lpstr> Задача 1. Найти людей </vt:lpstr>
      <vt:lpstr> Задача 2. Выяснить их политические и религиозные предпочтения </vt:lpstr>
      <vt:lpstr>Задача 3. Сделать выборку людей с крайними взглядами или склонных к крайним взглядам</vt:lpstr>
      <vt:lpstr> Задача 4. Заявить о своей солидарности с террористической идеологией и избежать внимания со стороны правоохранителей </vt:lpstr>
      <vt:lpstr>Пример</vt:lpstr>
      <vt:lpstr>Пример</vt:lpstr>
      <vt:lpstr>Пример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fremen</cp:lastModifiedBy>
  <cp:revision>169</cp:revision>
  <cp:lastPrinted>2013-02-15T04:39:28Z</cp:lastPrinted>
  <dcterms:created xsi:type="dcterms:W3CDTF">2012-09-16T05:10:25Z</dcterms:created>
  <dcterms:modified xsi:type="dcterms:W3CDTF">2017-02-28T13:43:48Z</dcterms:modified>
</cp:coreProperties>
</file>